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6" roundtripDataSignature="AMtx7mh5CBa9s0f971G1NvmI2umYeu/n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2f6c62116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g62f6c621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2f6c6211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62f6c6211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8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1" name="Google Shape;11;p28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8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8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8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8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8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8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8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8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8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8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8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8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8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" name="Google Shape;29;p2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" name="Google Shape;31;p28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8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8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8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7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37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37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37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0" name="Google Shape;140;p37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37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7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37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37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7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7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7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7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7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37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37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37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37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37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37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3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37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9" name="Google Shape;159;p37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38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38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38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6" name="Google Shape;166;p38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67" name="Google Shape;167;p3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p38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38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38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39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39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9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01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p39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39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9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9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9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4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4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4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4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4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4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4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4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4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4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4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4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4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4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4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4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4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40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40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40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40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40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0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42"/>
          <p:cNvPicPr preferRelativeResize="0"/>
          <p:nvPr/>
        </p:nvPicPr>
        <p:blipFill rotWithShape="1">
          <a:blip r:embed="rId2">
            <a:alphaModFix amt="80000"/>
          </a:blip>
          <a:srcRect b="25869" l="30474" r="30474" t="11954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42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42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42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42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2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1" name="Google Shape;221;p4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22" name="Google Shape;222;p4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4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9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9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9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9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p2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41" name="Google Shape;41;p2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" name="Google Shape;4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4" name="Google Shape;44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5" name="Google Shape;4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47;p3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8" name="Google Shape;48;p3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6666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7" name="Google Shape;67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69" name="Google Shape;69;p31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70" name="Google Shape;70;p31"/>
          <p:cNvPicPr preferRelativeResize="0"/>
          <p:nvPr/>
        </p:nvPicPr>
        <p:blipFill rotWithShape="1">
          <a:blip r:embed="rId3">
            <a:alphaModFix amt="31000"/>
          </a:blip>
          <a:srcRect b="11296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71" name="Google Shape;71;p31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2" name="Google Shape;72;p31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" name="Google Shape;74;p31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31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2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32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32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32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2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2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2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32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85" name="Google Shape;85;p3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" name="Google Shape;87;p3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3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33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33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3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3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3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" name="Google Shape;96;p3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7" name="Google Shape;97;p3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" name="Google Shape;99;p33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33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4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34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4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p34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08" name="Google Shape;108;p3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34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3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5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5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5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5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9" name="Google Shape;119;p3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20" name="Google Shape;120;p3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6"/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36"/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36"/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6"/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294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9" name="Google Shape;129;p3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130" name="Google Shape;130;p3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3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36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hyperlink" Target="http://www.br-ie.org/pub/index.php/sbie/article/download/7569/5365" TargetMode="External"/><Relationship Id="rId10" Type="http://schemas.openxmlformats.org/officeDocument/2006/relationships/hyperlink" Target="https://maicokrause.com/images/artigos/2016---IV-ERIN-3---Autismo-Projeto-Integrar_-Um-aplicativo-mvel-para--incluso-de-crianas-com-Transtorno-do-Espectro-Autista.pdf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bit.ly/2OGJBzi" TargetMode="External"/><Relationship Id="rId4" Type="http://schemas.openxmlformats.org/officeDocument/2006/relationships/hyperlink" Target="https://bit.ly/2r0cHMU" TargetMode="External"/><Relationship Id="rId9" Type="http://schemas.openxmlformats.org/officeDocument/2006/relationships/hyperlink" Target="https://www.grupoconduzir.com.br/2018/08/como-o-uso-da-tecnologia-pode-ajudar-desenvolver-criancas-com-autismo/" TargetMode="External"/><Relationship Id="rId5" Type="http://schemas.openxmlformats.org/officeDocument/2006/relationships/hyperlink" Target="https://bit.ly/2EbeUhL" TargetMode="External"/><Relationship Id="rId6" Type="http://schemas.openxmlformats.org/officeDocument/2006/relationships/hyperlink" Target="https://www.ibge.gov.br/apps/populacao/projecao/" TargetMode="External"/><Relationship Id="rId7" Type="http://schemas.openxmlformats.org/officeDocument/2006/relationships/hyperlink" Target="http://vencerautismo.org/2019/02/visao-geral-do-autismo-nao-verbal/" TargetMode="External"/><Relationship Id="rId8" Type="http://schemas.openxmlformats.org/officeDocument/2006/relationships/hyperlink" Target="http://editorarealize.com.br/revistas/cintedi/trabalhos/Modalidade_1datahora_07_10_2014_16_44_33_idinscrito_387_654ecb08429600021f5e35b9dc5266d9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"/>
          <p:cNvSpPr txBox="1"/>
          <p:nvPr>
            <p:ph type="title"/>
          </p:nvPr>
        </p:nvSpPr>
        <p:spPr>
          <a:xfrm>
            <a:off x="250563" y="876699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pt-BR" sz="4800"/>
              <a:t>Amigo Azul</a:t>
            </a:r>
            <a:endParaRPr sz="4800"/>
          </a:p>
        </p:txBody>
      </p:sp>
      <p:sp>
        <p:nvSpPr>
          <p:cNvPr id="229" name="Google Shape;229;p1"/>
          <p:cNvSpPr txBox="1"/>
          <p:nvPr>
            <p:ph idx="4294967295" type="subTitle"/>
          </p:nvPr>
        </p:nvSpPr>
        <p:spPr>
          <a:xfrm rot="626">
            <a:off x="250681" y="2322079"/>
            <a:ext cx="6586537" cy="12890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rPr b="0" i="0" lang="pt-BR" sz="1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APLICAÇÃO MOBILE PARA AUXILIAR A COMUNICAÇÃO ALTERNATIVA E DESENVOLVIMENTO PEDAGÓGICO DE PESSOAS COM TRANSTORNO DO ESPECTRO AUTISTA (TEA).</a:t>
            </a:r>
            <a:endParaRPr b="0" i="0" sz="13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300"/>
              <a:buFont typeface="Lato"/>
              <a:buNone/>
            </a:pPr>
            <a:r>
              <a:t/>
            </a:r>
            <a:endParaRPr b="0" i="0" sz="1300" u="none" cap="none" strike="noStrike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0" name="Google Shape;230;p1"/>
          <p:cNvSpPr txBox="1"/>
          <p:nvPr/>
        </p:nvSpPr>
        <p:spPr>
          <a:xfrm>
            <a:off x="4961400" y="3511209"/>
            <a:ext cx="23454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Lucas Pinheiro 	</a:t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pt-BR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Thaise Vaz</a:t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2f6c62116_0_7"/>
          <p:cNvSpPr txBox="1"/>
          <p:nvPr>
            <p:ph type="title"/>
          </p:nvPr>
        </p:nvSpPr>
        <p:spPr>
          <a:xfrm>
            <a:off x="3671125" y="244919"/>
            <a:ext cx="1945800" cy="14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Firebase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2" name="Google Shape;292;g62f6c62116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88" y="1603900"/>
            <a:ext cx="8907824" cy="224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 txBox="1"/>
          <p:nvPr/>
        </p:nvSpPr>
        <p:spPr>
          <a:xfrm>
            <a:off x="1135117" y="1928775"/>
            <a:ext cx="7268308" cy="10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Referências Bibliográficas</a:t>
            </a:r>
            <a:endParaRPr b="0" i="0" sz="4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/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Referências Bibliográficas</a:t>
            </a:r>
            <a:endParaRPr/>
          </a:p>
        </p:txBody>
      </p:sp>
      <p:cxnSp>
        <p:nvCxnSpPr>
          <p:cNvPr id="303" name="Google Shape;303;p26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4" name="Google Shape;304;p26"/>
          <p:cNvSpPr txBox="1"/>
          <p:nvPr/>
        </p:nvSpPr>
        <p:spPr>
          <a:xfrm>
            <a:off x="2957867" y="171750"/>
            <a:ext cx="5644055" cy="52091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TRANSTORNO DO ESPECTRO AUTISTA TEA – Disponível em: &lt;</a:t>
            </a:r>
            <a:r>
              <a:rPr b="0" i="0" lang="pt-BR" sz="105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https://bit.ly/2OGJBzi</a:t>
            </a: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 . Acesso em 30 julho 2019.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DIRETRIZES DE ATENÇÃO E REABILITAÇÃO DE PESSOAS COM TRANSTORNO DO ESPECTRO DO AUTISMO, Disponível em: &lt;</a:t>
            </a:r>
            <a:r>
              <a:rPr b="0" i="0" lang="pt-BR" sz="105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https://bit.ly/2r0cHMU</a:t>
            </a: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&gt;. Acesso em 30 julho 2019.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SMARTPHONES EM USO NO BRASIL, Disponível em: &lt; </a:t>
            </a:r>
            <a:r>
              <a:rPr b="0" i="0" lang="pt-BR" sz="105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https://bit.ly/2EbeUhL</a:t>
            </a: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&gt;. Acesso em 01 Agosto 2019.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POPULAÇÃO BRASILEIRA, Disponível em: &lt;</a:t>
            </a:r>
            <a:r>
              <a:rPr b="0" i="0" lang="pt-BR" sz="105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https://www.ibge.gov.br/apps/populacao/projecao/</a:t>
            </a: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&gt;. Acesso em 30 julho 2019.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VISÃO GERAL DO AUTISMO NÃO VERBAL, Disponível em: &lt; </a:t>
            </a:r>
            <a:r>
              <a:rPr b="0" i="0" lang="pt-BR" sz="105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http://vencerautismo.org/2019/02/visao-geral-do-autismo-nao-verbal/</a:t>
            </a: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&gt;. Acesso em 03 Agosto 2019.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AUTISMO: A TECNOLOGIA COMO FERRAMENTA ASSISTIVA AO PROCESSO DE ENSINO E APRENDIZAGEM DE UMA CRIANÇA DENTRO DO ESPECTRO – Disponível em: </a:t>
            </a:r>
            <a:r>
              <a:rPr b="0" i="0" lang="pt-BR" sz="105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http://editorarealize.com.br/revistas/cintedi/trabalhos/Modalidade_1datahora_07_10_2014_16_44_33_idinscrito_387_654ecb08429600021f5e35b9dc5266d9.pdf</a:t>
            </a: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.Acesso em: 01 agosto 2019.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COMO O USO DA TECNOLOGIA PODE AJUDAR A DESENVOLVER CRIANÇAS COM AUTISMO – Disponível em: &lt; </a:t>
            </a:r>
            <a:r>
              <a:rPr b="0" i="0" lang="pt-BR" sz="105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https://www.grupoconduzir.com.br/2018/08/como-o-uso-da-tecnologia-pode-ajudar-desenvolver-criancas-com-autismo/</a:t>
            </a:r>
            <a:r>
              <a:rPr b="0" i="0" lang="pt-BR" sz="105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&gt;. Acesso em: 01 agosto 2019.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AUTISMO PROJETO INTEGRAR: UM APLICATIVO MÓVEL PARA INCLUSÃO DE CRIANÇAS COM TRANSTORNO DO ESPECTRO AUTISTA – Disponível em: &lt;</a:t>
            </a:r>
            <a:r>
              <a:rPr b="0" i="0" lang="pt-BR" sz="105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https://maicokrause.com/images/artigos/2016---IV-ERIN-3---Autismo-Projeto-Integrar_-Um-aplicativo-mvel-para--incluso-de-crianas-com-Transtorno-do-Espectro-Autista.pdf</a:t>
            </a: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&gt;. Acesso em 5 agosto 2019.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COTIDIANO: UM SOFTWARE PARA AUXILIAR CRIANÇAS AUTISTAS EM SUAS ATIVIDADES DIÁRIAS – Disponível em: &lt; </a:t>
            </a:r>
            <a:r>
              <a:rPr b="0" i="0" lang="pt-BR" sz="105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www.br-ie.org/pub/index.php/sbie/article/download/7569/5365</a:t>
            </a:r>
            <a:r>
              <a:rPr b="0" i="0" lang="pt-BR" sz="10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&gt;. Acesso em 5 agosto 2019.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"/>
          <p:cNvSpPr txBox="1"/>
          <p:nvPr>
            <p:ph type="title"/>
          </p:nvPr>
        </p:nvSpPr>
        <p:spPr>
          <a:xfrm>
            <a:off x="0" y="261257"/>
            <a:ext cx="3125037" cy="43259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TEA – TRANSTORNO DO ESPECTRO AUTISTA</a:t>
            </a:r>
            <a:endParaRPr/>
          </a:p>
        </p:txBody>
      </p:sp>
      <p:cxnSp>
        <p:nvCxnSpPr>
          <p:cNvPr id="236" name="Google Shape;236;p2"/>
          <p:cNvCxnSpPr/>
          <p:nvPr/>
        </p:nvCxnSpPr>
        <p:spPr>
          <a:xfrm>
            <a:off x="3171539" y="1051525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2"/>
          <p:cNvSpPr txBox="1"/>
          <p:nvPr>
            <p:ph idx="1" type="body"/>
          </p:nvPr>
        </p:nvSpPr>
        <p:spPr>
          <a:xfrm>
            <a:off x="3218042" y="952500"/>
            <a:ext cx="5726261" cy="29434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600">
                <a:solidFill>
                  <a:schemeClr val="lt1"/>
                </a:solidFill>
              </a:rPr>
              <a:t>	O Transtorno do Espectro Autista (TEA) engloba diferentes condições marcadas por perturbações do desenvolvimento neurológico com três características fundamentais, que podem manifestar-se em conjunto ou isoladamente. São elas: </a:t>
            </a:r>
            <a:r>
              <a:rPr b="1" i="1" lang="pt-BR" sz="1600">
                <a:solidFill>
                  <a:schemeClr val="lt1"/>
                </a:solidFill>
              </a:rPr>
              <a:t>dificuldade de comunicação  </a:t>
            </a:r>
            <a:r>
              <a:rPr lang="pt-BR" sz="1600">
                <a:solidFill>
                  <a:schemeClr val="lt1"/>
                </a:solidFill>
              </a:rPr>
              <a:t>por deficiência no domínio da linguagem, </a:t>
            </a:r>
            <a:r>
              <a:rPr b="1" i="1" lang="pt-BR" sz="1600">
                <a:solidFill>
                  <a:schemeClr val="lt1"/>
                </a:solidFill>
              </a:rPr>
              <a:t>dificuldade de socialização </a:t>
            </a:r>
            <a:r>
              <a:rPr lang="pt-BR" sz="1600">
                <a:solidFill>
                  <a:schemeClr val="lt1"/>
                </a:solidFill>
              </a:rPr>
              <a:t>e </a:t>
            </a:r>
            <a:r>
              <a:rPr b="1" i="1" lang="pt-BR" sz="1600">
                <a:solidFill>
                  <a:schemeClr val="lt1"/>
                </a:solidFill>
              </a:rPr>
              <a:t>padrão de comportamento restritivo e repetitivo</a:t>
            </a:r>
            <a:r>
              <a:rPr lang="pt-BR" sz="1600">
                <a:solidFill>
                  <a:schemeClr val="lt1"/>
                </a:solidFill>
              </a:rPr>
              <a:t> </a:t>
            </a:r>
            <a:r>
              <a:rPr b="1" lang="pt-BR" sz="1600">
                <a:solidFill>
                  <a:schemeClr val="lt1"/>
                </a:solidFill>
              </a:rPr>
              <a:t>(Varella, Maria Helena).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2"/>
          <p:cNvSpPr txBox="1"/>
          <p:nvPr>
            <p:ph type="title"/>
          </p:nvPr>
        </p:nvSpPr>
        <p:spPr>
          <a:xfrm>
            <a:off x="115615" y="1882964"/>
            <a:ext cx="1692397" cy="1430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MODELO LÓGICO</a:t>
            </a:r>
            <a:endParaRPr/>
          </a:p>
        </p:txBody>
      </p:sp>
      <p:cxnSp>
        <p:nvCxnSpPr>
          <p:cNvPr id="243" name="Google Shape;243;p12"/>
          <p:cNvCxnSpPr/>
          <p:nvPr/>
        </p:nvCxnSpPr>
        <p:spPr>
          <a:xfrm>
            <a:off x="1887604" y="972304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44" name="Google Shape;2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67198" y="426027"/>
            <a:ext cx="7061188" cy="44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2"/>
          <p:cNvSpPr txBox="1"/>
          <p:nvPr/>
        </p:nvSpPr>
        <p:spPr>
          <a:xfrm>
            <a:off x="2466754" y="468833"/>
            <a:ext cx="636263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Veja se tem a necessidade de arrumar isso...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Caso contrario só apagar esse texto...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4"/>
          <p:cNvSpPr txBox="1"/>
          <p:nvPr>
            <p:ph type="title"/>
          </p:nvPr>
        </p:nvSpPr>
        <p:spPr>
          <a:xfrm>
            <a:off x="116957" y="1856295"/>
            <a:ext cx="1997943" cy="1430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>
                <a:solidFill>
                  <a:schemeClr val="lt1"/>
                </a:solidFill>
              </a:rPr>
              <a:t>Comandos</a:t>
            </a:r>
            <a:br>
              <a:rPr lang="pt-BR">
                <a:solidFill>
                  <a:schemeClr val="lt1"/>
                </a:solidFill>
              </a:rPr>
            </a:br>
            <a:r>
              <a:rPr lang="pt-BR">
                <a:solidFill>
                  <a:schemeClr val="lt1"/>
                </a:solidFill>
              </a:rPr>
              <a:t> SQL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1" name="Google Shape;251;p24"/>
          <p:cNvCxnSpPr/>
          <p:nvPr/>
        </p:nvCxnSpPr>
        <p:spPr>
          <a:xfrm>
            <a:off x="2158469" y="972303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2" name="Google Shape;25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1011" y="159488"/>
            <a:ext cx="6816032" cy="4625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3"/>
          <p:cNvSpPr txBox="1"/>
          <p:nvPr>
            <p:ph type="title"/>
          </p:nvPr>
        </p:nvSpPr>
        <p:spPr>
          <a:xfrm>
            <a:off x="116957" y="1856295"/>
            <a:ext cx="1382234" cy="1430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>
                <a:solidFill>
                  <a:schemeClr val="lt1"/>
                </a:solidFill>
              </a:rPr>
              <a:t>Tabelas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58" name="Google Shape;258;p43"/>
          <p:cNvCxnSpPr/>
          <p:nvPr/>
        </p:nvCxnSpPr>
        <p:spPr>
          <a:xfrm>
            <a:off x="1733167" y="972303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9" name="Google Shape;25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9726" y="154055"/>
            <a:ext cx="6696557" cy="4835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/>
          <p:nvPr>
            <p:ph type="title"/>
          </p:nvPr>
        </p:nvSpPr>
        <p:spPr>
          <a:xfrm>
            <a:off x="0" y="1856294"/>
            <a:ext cx="1701209" cy="1430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>
                <a:solidFill>
                  <a:schemeClr val="lt1"/>
                </a:solidFill>
              </a:rPr>
              <a:t>Tabela</a:t>
            </a:r>
            <a:br>
              <a:rPr lang="pt-BR">
                <a:solidFill>
                  <a:schemeClr val="lt1"/>
                </a:solidFill>
              </a:rPr>
            </a:br>
            <a:r>
              <a:rPr lang="pt-BR">
                <a:solidFill>
                  <a:schemeClr val="lt1"/>
                </a:solidFill>
              </a:rPr>
              <a:t>Usuarios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65" name="Google Shape;265;p44"/>
          <p:cNvCxnSpPr/>
          <p:nvPr/>
        </p:nvCxnSpPr>
        <p:spPr>
          <a:xfrm>
            <a:off x="1733167" y="972303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66" name="Google Shape;26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7602" y="637841"/>
            <a:ext cx="7249701" cy="3795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0" y="1856294"/>
            <a:ext cx="2509344" cy="1430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>
                <a:solidFill>
                  <a:schemeClr val="lt1"/>
                </a:solidFill>
              </a:rPr>
              <a:t>Tabela</a:t>
            </a:r>
            <a:br>
              <a:rPr lang="pt-BR">
                <a:solidFill>
                  <a:schemeClr val="lt1"/>
                </a:solidFill>
              </a:rPr>
            </a:br>
            <a:r>
              <a:rPr lang="pt-BR">
                <a:solidFill>
                  <a:schemeClr val="lt1"/>
                </a:solidFill>
              </a:rPr>
              <a:t>Comunicação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72" name="Google Shape;272;p45"/>
          <p:cNvCxnSpPr/>
          <p:nvPr/>
        </p:nvCxnSpPr>
        <p:spPr>
          <a:xfrm>
            <a:off x="2509344" y="972304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3" name="Google Shape;27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5609" y="678694"/>
            <a:ext cx="6481694" cy="3714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0" y="1856294"/>
            <a:ext cx="1945757" cy="14309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>
                <a:solidFill>
                  <a:schemeClr val="lt1"/>
                </a:solidFill>
              </a:rPr>
              <a:t>Tabela</a:t>
            </a:r>
            <a:br>
              <a:rPr lang="pt-BR">
                <a:solidFill>
                  <a:schemeClr val="lt1"/>
                </a:solidFill>
              </a:rPr>
            </a:br>
            <a:r>
              <a:rPr lang="pt-BR">
                <a:solidFill>
                  <a:schemeClr val="lt1"/>
                </a:solidFill>
              </a:rPr>
              <a:t>Atividades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279" name="Google Shape;279;p46"/>
          <p:cNvCxnSpPr/>
          <p:nvPr/>
        </p:nvCxnSpPr>
        <p:spPr>
          <a:xfrm>
            <a:off x="2073409" y="972302"/>
            <a:ext cx="0" cy="3198892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6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0" name="Google Shape;280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1060" y="735250"/>
            <a:ext cx="6891779" cy="35210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2f6c62116_0_0"/>
          <p:cNvSpPr txBox="1"/>
          <p:nvPr>
            <p:ph type="title"/>
          </p:nvPr>
        </p:nvSpPr>
        <p:spPr>
          <a:xfrm>
            <a:off x="3599100" y="172894"/>
            <a:ext cx="1945800" cy="14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/>
              <a:t>Firebase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6" name="Google Shape;286;g62f6c6211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00" y="1431000"/>
            <a:ext cx="8681100" cy="28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UniCesumar</dc:creator>
</cp:coreProperties>
</file>